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comments/comment1.xml" ContentType="application/vnd.openxmlformats-officedocument.presentationml.comments+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1" r:id="rId18"/>
    <p:sldId id="272" r:id="rId19"/>
    <p:sldId id="273" r:id="rId20"/>
    <p:sldId id="274" r:id="rId21"/>
    <p:sldId id="275" r:id="rId22"/>
    <p:sldId id="282" r:id="rId23"/>
    <p:sldId id="276" r:id="rId24"/>
    <p:sldId id="277" r:id="rId25"/>
    <p:sldId id="278" r:id="rId26"/>
    <p:sldId id="279" r:id="rId27"/>
    <p:sldId id="280" r:id="rId28"/>
  </p:sldIdLst>
  <p:sldSz cx="9144000" cy="5143500" type="screen16x9"/>
  <p:notesSz cx="6858000" cy="9144000"/>
  <p:embeddedFontLst>
    <p:embeddedFont>
      <p:font typeface="Open Sans" panose="020B0606030504020204" pitchFamily="34" charset="0"/>
      <p:regular r:id="rId30"/>
      <p:bold r:id="rId31"/>
      <p:italic r:id="rId32"/>
      <p:boldItalic r:id="rId33"/>
    </p:embeddedFont>
    <p:embeddedFont>
      <p:font typeface="PT Serif" panose="020A0603040505020204" pitchFamily="18"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gitte Lauwers" initials="" lastIdx="1" clrIdx="0"/>
  <p:cmAuthor id="1" name="Laura Aert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52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03-29T19:24:33.210" idx="1">
    <p:pos x="6000" y="0"/>
    <p:text>o	De lay-out van de vragen in de presentatie is niet zo duidelijk, loopt wat door elkaar, maar dat ligt misschien aan mijn laptop? Indien niet: vragen misschien per bullet opstellen?</p:text>
  </p:cm>
  <p:cm authorId="1" dt="2023-03-29T19:24:33.210" idx="1">
    <p:pos x="6000" y="0"/>
    <p:text>@jb@eenwereldmetlef.be lay-out ziet er bij mij ok uit, maar bulletpoints kunnen idd wel wat duidelijkheid geven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20d87b9e5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20d87b9e5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20d779bf71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20d779bf71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20d779bf71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20d779bf71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20d9568734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20d956873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20d9568734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20d9568734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20d9568734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20d9568734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0d9568734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0d9568734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0d9568734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0d9568734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467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0d9568734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20d9568734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20d9568734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20d9568734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174d8e52e7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174d8e52e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20d9568734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20d956873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20d9568734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20d9568734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0d9568734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0d9568734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20257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20d9568734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20d9568734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20d9568734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20d9568734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20d9568734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20d9568734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20d9568734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20d9568734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1a6956c9a0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1a6956c9a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1a6956c9a0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1a6956c9a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20d9568734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20d956873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20d9568734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20d95687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0d9568734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0d956873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0d9568734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0d956873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20d779bf7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20d779bf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20db217f1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20db217f1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raining"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FFFFFF"/>
              </a:buClr>
              <a:buSzPts val="5000"/>
              <a:buFont typeface="Open Sans"/>
              <a:buNone/>
              <a:defRPr sz="5000" b="1">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rgbClr val="137E98"/>
        </a:solidFill>
        <a:effectLst/>
      </p:bgPr>
    </p:bg>
    <p:spTree>
      <p:nvGrpSpPr>
        <p:cNvPr id="1"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200"/>
              <a:buFont typeface="Open Sans"/>
              <a:buNone/>
              <a:defRPr sz="4200" b="1">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41" name="Google Shape;4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fbeelding met bijschrift">
  <p:cSld name="CAPTION_ONLY">
    <p:bg>
      <p:bgPr>
        <a:solidFill>
          <a:srgbClr val="86B6C1"/>
        </a:solidFill>
        <a:effectLst/>
      </p:bgPr>
    </p:bg>
    <p:spTree>
      <p:nvGrpSpPr>
        <p:cNvPr id="1" name="Shape 42"/>
        <p:cNvGrpSpPr/>
        <p:nvPr/>
      </p:nvGrpSpPr>
      <p:grpSpPr>
        <a:xfrm>
          <a:off x="0" y="0"/>
          <a:ext cx="0" cy="0"/>
          <a:chOff x="0" y="0"/>
          <a:chExt cx="0" cy="0"/>
        </a:xfrm>
      </p:grpSpPr>
      <p:sp>
        <p:nvSpPr>
          <p:cNvPr id="43" name="Google Shape;43;p12"/>
          <p:cNvSpPr>
            <a:spLocks noGrp="1"/>
          </p:cNvSpPr>
          <p:nvPr>
            <p:ph type="pic" idx="2"/>
          </p:nvPr>
        </p:nvSpPr>
        <p:spPr>
          <a:xfrm>
            <a:off x="10050" y="-10050"/>
            <a:ext cx="9144000" cy="5143500"/>
          </a:xfrm>
          <a:prstGeom prst="rect">
            <a:avLst/>
          </a:prstGeom>
          <a:noFill/>
          <a:ln>
            <a:noFill/>
          </a:ln>
        </p:spPr>
      </p:sp>
      <p:sp>
        <p:nvSpPr>
          <p:cNvPr id="44" name="Google Shape;44;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fbeelding verticaal met bijschrift">
  <p:cSld name="CAPTION_ONLY_1">
    <p:bg>
      <p:bgPr>
        <a:solidFill>
          <a:srgbClr val="86B6C1"/>
        </a:solidFill>
        <a:effectLst/>
      </p:bgPr>
    </p:bg>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4587125" y="-10050"/>
            <a:ext cx="4566900" cy="5143500"/>
          </a:xfrm>
          <a:prstGeom prst="rect">
            <a:avLst/>
          </a:prstGeom>
          <a:noFill/>
          <a:ln>
            <a:noFill/>
          </a:ln>
        </p:spPr>
      </p:sp>
      <p:sp>
        <p:nvSpPr>
          <p:cNvPr id="48" name="Google Shape;48;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9" name="Google Shape;4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jfer">
  <p:cSld name="BIG_NUMBER">
    <p:bg>
      <p:bgPr>
        <a:solidFill>
          <a:srgbClr val="86B6C1"/>
        </a:solidFill>
        <a:effectLst/>
      </p:bgPr>
    </p:bg>
    <p:spTree>
      <p:nvGrpSpPr>
        <p:cNvPr id="1" name="Shape 50"/>
        <p:cNvGrpSpPr/>
        <p:nvPr/>
      </p:nvGrpSpPr>
      <p:grpSpPr>
        <a:xfrm>
          <a:off x="0" y="0"/>
          <a:ext cx="0" cy="0"/>
          <a:chOff x="0" y="0"/>
          <a:chExt cx="0" cy="0"/>
        </a:xfrm>
      </p:grpSpPr>
      <p:sp>
        <p:nvSpPr>
          <p:cNvPr id="51" name="Google Shape;51;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Font typeface="Open Sans"/>
              <a:buNone/>
              <a:defRPr sz="12000" b="1">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53" name="Google Shape;5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beelding" type="blank">
  <p:cSld name="BLANK">
    <p:bg>
      <p:bgPr>
        <a:solidFill>
          <a:srgbClr val="86B6C1"/>
        </a:solidFill>
        <a:effectLst/>
      </p:bgPr>
    </p:bg>
    <p:spTree>
      <p:nvGrpSpPr>
        <p:cNvPr id="1" name="Shape 54"/>
        <p:cNvGrpSpPr/>
        <p:nvPr/>
      </p:nvGrpSpPr>
      <p:grpSpPr>
        <a:xfrm>
          <a:off x="0" y="0"/>
          <a:ext cx="0" cy="0"/>
          <a:chOff x="0" y="0"/>
          <a:chExt cx="0" cy="0"/>
        </a:xfrm>
      </p:grpSpPr>
      <p:sp>
        <p:nvSpPr>
          <p:cNvPr id="55" name="Google Shape;5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
        <p:nvSpPr>
          <p:cNvPr id="56" name="Google Shape;56;p15"/>
          <p:cNvSpPr>
            <a:spLocks noGrp="1"/>
          </p:cNvSpPr>
          <p:nvPr>
            <p:ph type="pic" idx="2"/>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Afbeelding verticaal">
  <p:cSld name="BLANK_2">
    <p:bg>
      <p:bgPr>
        <a:solidFill>
          <a:srgbClr val="86B6C1"/>
        </a:solidFill>
        <a:effectLst/>
      </p:bgPr>
    </p:bg>
    <p:spTree>
      <p:nvGrpSpPr>
        <p:cNvPr id="1" name="Shape 57"/>
        <p:cNvGrpSpPr/>
        <p:nvPr/>
      </p:nvGrpSpPr>
      <p:grpSpPr>
        <a:xfrm>
          <a:off x="0" y="0"/>
          <a:ext cx="0" cy="0"/>
          <a:chOff x="0" y="0"/>
          <a:chExt cx="0" cy="0"/>
        </a:xfrm>
      </p:grpSpPr>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
        <p:nvSpPr>
          <p:cNvPr id="59" name="Google Shape;59;p16"/>
          <p:cNvSpPr>
            <a:spLocks noGrp="1"/>
          </p:cNvSpPr>
          <p:nvPr>
            <p:ph type="pic" idx="2"/>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eeg">
  <p:cSld name="BLANK_1">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oofdstuk" type="secHead">
  <p:cSld name="SECTION_HEADER">
    <p:bg>
      <p:bgPr>
        <a:solidFill>
          <a:srgbClr val="137E98"/>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934500" y="874200"/>
            <a:ext cx="7275000" cy="2031300"/>
          </a:xfrm>
          <a:prstGeom prst="rect">
            <a:avLst/>
          </a:prstGeom>
        </p:spPr>
        <p:txBody>
          <a:bodyPr spcFirstLastPara="1" wrap="square" lIns="91425" tIns="91425" rIns="91425" bIns="91425" anchor="ctr" anchorCtr="0">
            <a:normAutofit/>
          </a:bodyPr>
          <a:lstStyle>
            <a:lvl1pPr lvl="0" algn="ctr">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espreek (en presenteer)">
  <p:cSld name="SECTION_HEADER_1">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e-opdracht">
  <p:cSld name="SECTION_HEADER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esentatie / Leg uit">
  <p:cSld name="SECTION_HEADER_1_1_1">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ollenspel">
  <p:cSld name="SECTION_HEADER_1_1_1_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 name="Google Shape;2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ellingen">
  <p:cSld name="SECTION_HEADER_1_1_1_1_1">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 name="Google Shape;2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telling">
  <p:cSld name="MAIN_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espreek: detail">
  <p:cSld name="MAIN_POINT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6B6C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Open Sans"/>
              <a:buNone/>
              <a:defRPr sz="2800" b="1">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marL="914400" lvl="1"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8"/>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al doende leren</a:t>
            </a: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Leercultuur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Invullijst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Over fouten maken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30"/>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a:t>Welke fouten heb je het laatste jaar gemaakt op het werk?</a:t>
            </a:r>
            <a:endParaRPr/>
          </a:p>
          <a:p>
            <a:pPr marL="457200" lvl="0" indent="-457200" algn="l" rtl="0">
              <a:spcBef>
                <a:spcPts val="1000"/>
              </a:spcBef>
              <a:spcAft>
                <a:spcPts val="0"/>
              </a:spcAft>
              <a:buSzPts val="3600"/>
              <a:buChar char="›"/>
            </a:pPr>
            <a:r>
              <a:rPr lang="nl" b="0"/>
              <a:t>Wat heb je hieruit geleerd?</a:t>
            </a:r>
            <a:endParaRPr b="0"/>
          </a:p>
          <a:p>
            <a:pPr marL="457200" lvl="0" indent="-457200" algn="l" rtl="0">
              <a:spcBef>
                <a:spcPts val="1000"/>
              </a:spcBef>
              <a:spcAft>
                <a:spcPts val="0"/>
              </a:spcAft>
              <a:buSzPts val="3600"/>
              <a:buChar char="›"/>
            </a:pPr>
            <a:r>
              <a:rPr lang="nl" b="0"/>
              <a:t>Ben je zelf tot oplossingen kunnen komen? Waarom wel/niet?</a:t>
            </a:r>
            <a:endParaRPr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31"/>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a:t>Hoe was de reactie van je omgeving (bijvoorbeeld van een leidinggevende, collega’s, partners, klanten, etc.)?</a:t>
            </a:r>
            <a:endParaRPr b="0"/>
          </a:p>
          <a:p>
            <a:pPr marL="0" lvl="0" indent="0" algn="l" rtl="0">
              <a:spcBef>
                <a:spcPts val="1000"/>
              </a:spcBef>
              <a:spcAft>
                <a:spcPts val="1000"/>
              </a:spcAft>
              <a:buNone/>
            </a:pPr>
            <a:r>
              <a:rPr lang="nl" b="0"/>
              <a:t>Welke reactie hielp je om te leren uit je fouten? Welke reactie niet?</a:t>
            </a:r>
            <a:endParaRPr b="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2"/>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Uitspraken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3"/>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ctr" rtl="0">
              <a:spcBef>
                <a:spcPts val="0"/>
              </a:spcBef>
              <a:spcAft>
                <a:spcPts val="1000"/>
              </a:spcAft>
              <a:buNone/>
            </a:pPr>
            <a:br>
              <a:rPr lang="nl" sz="3600" i="1" dirty="0">
                <a:solidFill>
                  <a:schemeClr val="dk1"/>
                </a:solidFill>
                <a:latin typeface="PT Serif"/>
                <a:ea typeface="PT Serif"/>
                <a:cs typeface="PT Serif"/>
                <a:sym typeface="PT Serif"/>
              </a:rPr>
            </a:br>
            <a:br>
              <a:rPr lang="nl" sz="3600" i="1" dirty="0">
                <a:solidFill>
                  <a:schemeClr val="dk1"/>
                </a:solidFill>
                <a:latin typeface="PT Serif"/>
                <a:ea typeface="PT Serif"/>
                <a:cs typeface="PT Serif"/>
                <a:sym typeface="PT Serif"/>
              </a:rPr>
            </a:br>
            <a:r>
              <a:rPr lang="nl" sz="3600" i="1" dirty="0">
                <a:solidFill>
                  <a:schemeClr val="dk1"/>
                </a:solidFill>
                <a:latin typeface="PT Serif"/>
                <a:ea typeface="PT Serif"/>
                <a:cs typeface="PT Serif"/>
                <a:sym typeface="PT Serif"/>
              </a:rPr>
              <a:t>Uitspraken</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3"/>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sz="3600" b="0" i="1">
                <a:solidFill>
                  <a:schemeClr val="dk1"/>
                </a:solidFill>
                <a:latin typeface="PT Serif"/>
                <a:ea typeface="PT Serif"/>
                <a:cs typeface="PT Serif"/>
                <a:sym typeface="PT Serif"/>
              </a:rPr>
              <a:t>‘Al doende leren dat gaat niet bij ons, we kunnen ons geen fouten permitteren.’</a:t>
            </a:r>
            <a:endParaRPr b="0"/>
          </a:p>
        </p:txBody>
      </p:sp>
    </p:spTree>
    <p:extLst>
      <p:ext uri="{BB962C8B-B14F-4D97-AF65-F5344CB8AC3E}">
        <p14:creationId xmlns:p14="http://schemas.microsoft.com/office/powerpoint/2010/main" val="960715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4"/>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sz="3600" b="0" i="1">
                <a:solidFill>
                  <a:schemeClr val="dk1"/>
                </a:solidFill>
                <a:latin typeface="PT Serif"/>
                <a:ea typeface="PT Serif"/>
                <a:cs typeface="PT Serif"/>
                <a:sym typeface="PT Serif"/>
              </a:rPr>
              <a:t>‘Al doende leren is vooral nuttig voor jobs waarbij je met de handen moet werken.’</a:t>
            </a:r>
            <a:endParaRPr b="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5"/>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sz="3600" b="0" i="1">
                <a:solidFill>
                  <a:schemeClr val="dk1"/>
                </a:solidFill>
                <a:latin typeface="PT Serif"/>
                <a:ea typeface="PT Serif"/>
                <a:cs typeface="PT Serif"/>
                <a:sym typeface="PT Serif"/>
              </a:rPr>
              <a:t>‘De beste leerschool is erin gegooid worden en leren zwemmen.’</a:t>
            </a:r>
            <a:endParaRPr sz="3600" b="0" i="1">
              <a:solidFill>
                <a:schemeClr val="dk1"/>
              </a:solidFill>
              <a:latin typeface="PT Serif"/>
              <a:ea typeface="PT Serif"/>
              <a:cs typeface="PT Serif"/>
              <a:sym typeface="PT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Introductie</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6"/>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sz="3600" b="0" i="1">
                <a:solidFill>
                  <a:schemeClr val="dk1"/>
                </a:solidFill>
                <a:latin typeface="PT Serif"/>
                <a:ea typeface="PT Serif"/>
                <a:cs typeface="PT Serif"/>
                <a:sym typeface="PT Serif"/>
              </a:rPr>
              <a:t>‘Hoe heb je dit nu zo fout kunnen laten lopen, Neyo? Je had het beter aan een expert overgelaten. Je gaat toch zomaar niet van start zonder echt te weten wat je moet doen.’</a:t>
            </a:r>
            <a:endParaRPr sz="3600" b="0" i="1">
              <a:solidFill>
                <a:schemeClr val="dk1"/>
              </a:solidFill>
              <a:latin typeface="PT Serif"/>
              <a:ea typeface="PT Serif"/>
              <a:cs typeface="PT Serif"/>
              <a:sym typeface="PT Serif"/>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7"/>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sz="3600" b="0" i="1">
                <a:solidFill>
                  <a:schemeClr val="dk1"/>
                </a:solidFill>
                <a:latin typeface="PT Serif"/>
                <a:ea typeface="PT Serif"/>
                <a:cs typeface="PT Serif"/>
                <a:sym typeface="PT Serif"/>
              </a:rPr>
              <a:t>‘Neem jij de procedures door, Anton. Pas het toe op het dossier en dan zien we wel waar we uitkomen.’</a:t>
            </a:r>
            <a:endParaRPr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3"/>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ctr" rtl="0">
              <a:spcBef>
                <a:spcPts val="0"/>
              </a:spcBef>
              <a:spcAft>
                <a:spcPts val="1000"/>
              </a:spcAft>
              <a:buNone/>
            </a:pPr>
            <a:br>
              <a:rPr lang="nl" sz="3600" i="1" dirty="0">
                <a:solidFill>
                  <a:schemeClr val="dk1"/>
                </a:solidFill>
                <a:latin typeface="PT Serif"/>
                <a:ea typeface="PT Serif"/>
                <a:cs typeface="PT Serif"/>
                <a:sym typeface="PT Serif"/>
              </a:rPr>
            </a:br>
            <a:br>
              <a:rPr lang="nl" sz="3600" i="1" dirty="0">
                <a:solidFill>
                  <a:schemeClr val="dk1"/>
                </a:solidFill>
                <a:latin typeface="PT Serif"/>
                <a:ea typeface="PT Serif"/>
                <a:cs typeface="PT Serif"/>
                <a:sym typeface="PT Serif"/>
              </a:rPr>
            </a:br>
            <a:r>
              <a:rPr lang="nl" sz="3600" i="1" dirty="0">
                <a:solidFill>
                  <a:schemeClr val="dk1"/>
                </a:solidFill>
                <a:latin typeface="PT Serif"/>
                <a:ea typeface="PT Serif"/>
                <a:cs typeface="PT Serif"/>
                <a:sym typeface="PT Serif"/>
              </a:rPr>
              <a:t>Vragen</a:t>
            </a:r>
            <a:endParaRPr dirty="0"/>
          </a:p>
        </p:txBody>
      </p:sp>
    </p:spTree>
    <p:extLst>
      <p:ext uri="{BB962C8B-B14F-4D97-AF65-F5344CB8AC3E}">
        <p14:creationId xmlns:p14="http://schemas.microsoft.com/office/powerpoint/2010/main" val="629890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8"/>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sz="3600" b="0" i="1" dirty="0">
                <a:solidFill>
                  <a:schemeClr val="dk1"/>
                </a:solidFill>
                <a:latin typeface="PT Serif"/>
                <a:ea typeface="PT Serif"/>
                <a:cs typeface="PT Serif"/>
                <a:sym typeface="PT Serif"/>
              </a:rPr>
              <a:t>Hoe ziet leren eruit in jouw organisatie?</a:t>
            </a:r>
            <a:br>
              <a:rPr lang="nl" sz="3600" b="0" i="1" dirty="0">
                <a:solidFill>
                  <a:schemeClr val="dk1"/>
                </a:solidFill>
                <a:latin typeface="PT Serif"/>
                <a:ea typeface="PT Serif"/>
                <a:cs typeface="PT Serif"/>
                <a:sym typeface="PT Serif"/>
              </a:rPr>
            </a:br>
            <a:r>
              <a:rPr lang="nl" sz="3600" b="0" i="1" dirty="0">
                <a:solidFill>
                  <a:schemeClr val="dk1"/>
                </a:solidFill>
                <a:latin typeface="PT Serif"/>
                <a:ea typeface="PT Serif"/>
                <a:cs typeface="PT Serif"/>
                <a:sym typeface="PT Serif"/>
              </a:rPr>
              <a:t>Hoe kan je in jouw organisatie informeel of al doende leren?</a:t>
            </a:r>
            <a:br>
              <a:rPr lang="nl" sz="3600" b="0" i="1" dirty="0">
                <a:solidFill>
                  <a:schemeClr val="dk1"/>
                </a:solidFill>
                <a:latin typeface="PT Serif"/>
                <a:ea typeface="PT Serif"/>
                <a:cs typeface="PT Serif"/>
                <a:sym typeface="PT Serif"/>
              </a:rPr>
            </a:br>
            <a:r>
              <a:rPr lang="nl" sz="3600" b="0" i="1" dirty="0">
                <a:solidFill>
                  <a:schemeClr val="dk1"/>
                </a:solidFill>
                <a:latin typeface="PT Serif"/>
                <a:ea typeface="PT Serif"/>
                <a:cs typeface="PT Serif"/>
                <a:sym typeface="PT Serif"/>
              </a:rPr>
              <a:t>Maak een overzicht van mogelijke leermomenten op de werkvloer. Wie is hierbij betrokken?</a:t>
            </a:r>
            <a:endParaRPr sz="3600" b="0" i="1" dirty="0">
              <a:solidFill>
                <a:schemeClr val="dk1"/>
              </a:solidFill>
              <a:latin typeface="PT Serif"/>
              <a:ea typeface="PT Serif"/>
              <a:cs typeface="PT Serif"/>
              <a:sym typeface="PT Serif"/>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9"/>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dirty="0">
                <a:solidFill>
                  <a:schemeClr val="dk1"/>
                </a:solidFill>
                <a:latin typeface="PT Serif"/>
                <a:ea typeface="PT Serif"/>
                <a:cs typeface="PT Serif"/>
                <a:sym typeface="PT Serif"/>
              </a:rPr>
              <a:t>Geef een voorbeeld hoe je zelf iets al doende geleerd hebt.</a:t>
            </a:r>
            <a:br>
              <a:rPr lang="nl" sz="3600" b="0" i="1" dirty="0">
                <a:solidFill>
                  <a:schemeClr val="dk1"/>
                </a:solidFill>
                <a:latin typeface="PT Serif"/>
                <a:ea typeface="PT Serif"/>
                <a:cs typeface="PT Serif"/>
                <a:sym typeface="PT Serif"/>
              </a:rPr>
            </a:br>
            <a:r>
              <a:rPr lang="nl" sz="3600" b="0" i="1" dirty="0">
                <a:solidFill>
                  <a:schemeClr val="dk1"/>
                </a:solidFill>
                <a:latin typeface="PT Serif"/>
                <a:ea typeface="PT Serif"/>
                <a:cs typeface="PT Serif"/>
                <a:sym typeface="PT Serif"/>
              </a:rPr>
              <a:t>Hoe heb jij/de organisatie dit aangepakt?</a:t>
            </a:r>
            <a:br>
              <a:rPr lang="nl" sz="3600" b="0" i="1" dirty="0">
                <a:solidFill>
                  <a:schemeClr val="dk1"/>
                </a:solidFill>
                <a:latin typeface="PT Serif"/>
                <a:ea typeface="PT Serif"/>
                <a:cs typeface="PT Serif"/>
                <a:sym typeface="PT Serif"/>
              </a:rPr>
            </a:br>
            <a:r>
              <a:rPr lang="nl" sz="3600" b="0" i="1" dirty="0">
                <a:solidFill>
                  <a:schemeClr val="dk1"/>
                </a:solidFill>
                <a:latin typeface="PT Serif"/>
                <a:ea typeface="PT Serif"/>
                <a:cs typeface="PT Serif"/>
                <a:sym typeface="PT Serif"/>
              </a:rPr>
              <a:t>Wat was hierbij belangrijk?</a:t>
            </a:r>
            <a:endParaRPr sz="3600" b="0" i="1" dirty="0">
              <a:solidFill>
                <a:schemeClr val="dk1"/>
              </a:solidFill>
              <a:latin typeface="PT Serif"/>
              <a:ea typeface="PT Serif"/>
              <a:cs typeface="PT Serif"/>
              <a:sym typeface="PT Serif"/>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0"/>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3600" b="0" i="1">
                <a:solidFill>
                  <a:schemeClr val="dk1"/>
                </a:solidFill>
                <a:latin typeface="PT Serif"/>
                <a:ea typeface="PT Serif"/>
                <a:cs typeface="PT Serif"/>
                <a:sym typeface="PT Serif"/>
              </a:rPr>
              <a:t>Mag en durf jij fouten maken op de werkvloer?</a:t>
            </a:r>
            <a:endParaRPr sz="3600" b="0" i="1">
              <a:solidFill>
                <a:schemeClr val="dk1"/>
              </a:solidFill>
              <a:latin typeface="PT Serif"/>
              <a:ea typeface="PT Serif"/>
              <a:cs typeface="PT Serif"/>
              <a:sym typeface="PT Serif"/>
            </a:endParaRPr>
          </a:p>
          <a:p>
            <a:pPr marL="0" lvl="0" indent="457200" algn="l" rtl="0">
              <a:spcBef>
                <a:spcPts val="1000"/>
              </a:spcBef>
              <a:spcAft>
                <a:spcPts val="0"/>
              </a:spcAft>
              <a:buNone/>
            </a:pPr>
            <a:r>
              <a:rPr lang="nl" sz="3600" b="0" i="1">
                <a:solidFill>
                  <a:schemeClr val="dk1"/>
                </a:solidFill>
                <a:latin typeface="PT Serif"/>
                <a:ea typeface="PT Serif"/>
                <a:cs typeface="PT Serif"/>
                <a:sym typeface="PT Serif"/>
              </a:rPr>
              <a:t>Waar wel?</a:t>
            </a:r>
            <a:endParaRPr sz="3600" b="0" i="1">
              <a:solidFill>
                <a:schemeClr val="dk1"/>
              </a:solidFill>
              <a:latin typeface="PT Serif"/>
              <a:ea typeface="PT Serif"/>
              <a:cs typeface="PT Serif"/>
              <a:sym typeface="PT Serif"/>
            </a:endParaRPr>
          </a:p>
          <a:p>
            <a:pPr marL="0" lvl="0" indent="457200" algn="l" rtl="0">
              <a:spcBef>
                <a:spcPts val="1000"/>
              </a:spcBef>
              <a:spcAft>
                <a:spcPts val="1000"/>
              </a:spcAft>
              <a:buNone/>
            </a:pPr>
            <a:r>
              <a:rPr lang="nl" sz="3600" b="0" i="1">
                <a:solidFill>
                  <a:schemeClr val="dk1"/>
                </a:solidFill>
                <a:latin typeface="PT Serif"/>
                <a:ea typeface="PT Serif"/>
                <a:cs typeface="PT Serif"/>
                <a:sym typeface="PT Serif"/>
              </a:rPr>
              <a:t>Waar niet?</a:t>
            </a:r>
            <a:endParaRPr sz="3600" b="0" i="1">
              <a:solidFill>
                <a:schemeClr val="dk1"/>
              </a:solidFill>
              <a:latin typeface="PT Serif"/>
              <a:ea typeface="PT Serif"/>
              <a:cs typeface="PT Serif"/>
              <a:sym typeface="PT Serif"/>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41"/>
          <p:cNvSpPr txBox="1">
            <a:spLocks noGrp="1"/>
          </p:cNvSpPr>
          <p:nvPr>
            <p:ph type="title" idx="4294967295"/>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sz="3600" b="0" i="1">
                <a:solidFill>
                  <a:schemeClr val="dk1"/>
                </a:solidFill>
                <a:latin typeface="PT Serif"/>
                <a:ea typeface="PT Serif"/>
                <a:cs typeface="PT Serif"/>
                <a:sym typeface="PT Serif"/>
              </a:rPr>
              <a:t>Wat kan helpen om (nog meer) een leercultuur te krijgen op het werk?</a:t>
            </a:r>
            <a:endParaRPr sz="3600" b="0" i="1">
              <a:solidFill>
                <a:schemeClr val="dk1"/>
              </a:solidFill>
              <a:latin typeface="PT Serif"/>
              <a:ea typeface="PT Serif"/>
              <a:cs typeface="PT Serif"/>
              <a:sym typeface="PT Serif"/>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42"/>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Afsluiter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2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a:t>Wat kan je nu dat je bijvoorbeeld een jaar geleden nog niet kon?</a:t>
            </a:r>
            <a:r>
              <a:rPr lang="nl" b="0"/>
              <a:t> </a:t>
            </a:r>
            <a:endParaRPr b="0"/>
          </a:p>
          <a:p>
            <a:pPr marL="457200" lvl="0" indent="-434340" algn="l" rtl="0">
              <a:spcBef>
                <a:spcPts val="1000"/>
              </a:spcBef>
              <a:spcAft>
                <a:spcPts val="0"/>
              </a:spcAft>
              <a:buSzPct val="100000"/>
              <a:buChar char="›"/>
            </a:pPr>
            <a:r>
              <a:rPr lang="nl" b="0"/>
              <a:t>Hoe komt het dat je dit nu kan? </a:t>
            </a:r>
            <a:endParaRPr b="0"/>
          </a:p>
          <a:p>
            <a:pPr marL="457200" lvl="0" indent="-434340" algn="l" rtl="0">
              <a:spcBef>
                <a:spcPts val="1000"/>
              </a:spcBef>
              <a:spcAft>
                <a:spcPts val="1000"/>
              </a:spcAft>
              <a:buSzPct val="100000"/>
              <a:buChar char="›"/>
            </a:pPr>
            <a:r>
              <a:rPr lang="nl" b="0"/>
              <a:t>Hoe heb je je deze vaardigheid eigen gemaakt?</a:t>
            </a:r>
            <a:endParaRPr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1497200" y="753625"/>
            <a:ext cx="6975300" cy="4015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a:t>Wanneer heb jij voor het laatst iets bijgeleerd op de werkvloer? </a:t>
            </a:r>
            <a:endParaRPr/>
          </a:p>
          <a:p>
            <a:pPr marL="457200" lvl="0" indent="-457200" algn="l" rtl="0">
              <a:spcBef>
                <a:spcPts val="1000"/>
              </a:spcBef>
              <a:spcAft>
                <a:spcPts val="0"/>
              </a:spcAft>
              <a:buSzPts val="3600"/>
              <a:buChar char="›"/>
            </a:pPr>
            <a:r>
              <a:rPr lang="nl" b="0"/>
              <a:t>Wat heb je geleerd? </a:t>
            </a:r>
            <a:endParaRPr b="0"/>
          </a:p>
          <a:p>
            <a:pPr marL="457200" lvl="0" indent="-457200" algn="l" rtl="0">
              <a:spcBef>
                <a:spcPts val="1000"/>
              </a:spcBef>
              <a:spcAft>
                <a:spcPts val="0"/>
              </a:spcAft>
              <a:buSzPts val="3600"/>
              <a:buChar char="›"/>
            </a:pPr>
            <a:r>
              <a:rPr lang="nl" b="0"/>
              <a:t>Hoe? </a:t>
            </a:r>
            <a:endParaRPr b="0"/>
          </a:p>
          <a:p>
            <a:pPr marL="457200" lvl="0" indent="-457200" algn="l" rtl="0">
              <a:spcBef>
                <a:spcPts val="1000"/>
              </a:spcBef>
              <a:spcAft>
                <a:spcPts val="1000"/>
              </a:spcAft>
              <a:buSzPts val="3600"/>
              <a:buChar char="›"/>
            </a:pPr>
            <a:r>
              <a:rPr lang="nl" b="0"/>
              <a:t>Wie was betrokken?</a:t>
            </a:r>
            <a:endParaRPr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1497200" y="753625"/>
            <a:ext cx="6975300" cy="3697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a:t>Stel</a:t>
            </a:r>
            <a:r>
              <a:rPr lang="nl" b="0"/>
              <a:t>: Je zal zelf een hele tijd afwezig zijn op het werk en een collega zal jouw job overnemen. </a:t>
            </a:r>
            <a:endParaRPr b="0"/>
          </a:p>
          <a:p>
            <a:pPr marL="457200" lvl="0" indent="-457200" algn="l" rtl="0">
              <a:spcBef>
                <a:spcPts val="1000"/>
              </a:spcBef>
              <a:spcAft>
                <a:spcPts val="0"/>
              </a:spcAft>
              <a:buSzPts val="3600"/>
              <a:buChar char="›"/>
            </a:pPr>
            <a:r>
              <a:rPr lang="nl" b="0"/>
              <a:t>Hoe kan hij/zij de job het makkelijkst leren?</a:t>
            </a:r>
            <a:endParaRPr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1497200" y="753625"/>
            <a:ext cx="6975300" cy="3697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a:t>De laatste keer dat je een probleem had, hoe ben je toen tot een oplossing gekomen?</a:t>
            </a:r>
            <a:r>
              <a:rPr lang="nl" b="0"/>
              <a:t> </a:t>
            </a:r>
            <a:endParaRPr b="0"/>
          </a:p>
          <a:p>
            <a:pPr marL="457200" lvl="0" indent="-457200" algn="l" rtl="0">
              <a:spcBef>
                <a:spcPts val="1000"/>
              </a:spcBef>
              <a:spcAft>
                <a:spcPts val="0"/>
              </a:spcAft>
              <a:buSzPts val="3600"/>
              <a:buChar char="›"/>
            </a:pPr>
            <a:r>
              <a:rPr lang="nl" b="0"/>
              <a:t>Heb je hulp gekregen? </a:t>
            </a:r>
            <a:endParaRPr b="0"/>
          </a:p>
          <a:p>
            <a:pPr marL="457200" lvl="0" indent="-457200" algn="l" rtl="0">
              <a:spcBef>
                <a:spcPts val="1000"/>
              </a:spcBef>
              <a:spcAft>
                <a:spcPts val="1000"/>
              </a:spcAft>
              <a:buSzPts val="3600"/>
              <a:buChar char="›"/>
            </a:pPr>
            <a:r>
              <a:rPr lang="nl" b="0"/>
              <a:t>Hoe?</a:t>
            </a:r>
            <a:endParaRPr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4"/>
          <p:cNvSpPr txBox="1">
            <a:spLocks noGrp="1"/>
          </p:cNvSpPr>
          <p:nvPr>
            <p:ph type="title"/>
          </p:nvPr>
        </p:nvSpPr>
        <p:spPr>
          <a:xfrm>
            <a:off x="1497200" y="753625"/>
            <a:ext cx="6975300" cy="3916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a:t>Geef een overzicht van alle mogelijke leerplaatsen en leermomenten binnen jouw organisatie. Denk breed.</a:t>
            </a:r>
            <a:r>
              <a:rPr lang="nl" b="0"/>
              <a:t> </a:t>
            </a:r>
            <a:endParaRPr b="0"/>
          </a:p>
          <a:p>
            <a:pPr marL="457200" lvl="0" indent="-434340" algn="l" rtl="0">
              <a:spcBef>
                <a:spcPts val="1000"/>
              </a:spcBef>
              <a:spcAft>
                <a:spcPts val="0"/>
              </a:spcAft>
              <a:buSzPct val="100000"/>
              <a:buChar char="›"/>
            </a:pPr>
            <a:r>
              <a:rPr lang="nl" b="0"/>
              <a:t>Welke benut je al? Welke nog niet?</a:t>
            </a:r>
            <a:endParaRPr b="0"/>
          </a:p>
          <a:p>
            <a:pPr marL="457200" lvl="0" indent="-434340" algn="l" rtl="0">
              <a:spcBef>
                <a:spcPts val="1000"/>
              </a:spcBef>
              <a:spcAft>
                <a:spcPts val="1000"/>
              </a:spcAft>
              <a:buSzPct val="100000"/>
              <a:buChar char="›"/>
            </a:pPr>
            <a:r>
              <a:rPr lang="nl" b="0"/>
              <a:t>Waarom?</a:t>
            </a:r>
            <a:endParaRPr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Knopen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26"/>
          <p:cNvPicPr preferRelativeResize="0">
            <a:picLocks noGrp="1"/>
          </p:cNvPicPr>
          <p:nvPr>
            <p:ph type="pic" idx="2"/>
          </p:nvPr>
        </p:nvPicPr>
        <p:blipFill rotWithShape="1">
          <a:blip r:embed="rId3">
            <a:alphaModFix/>
          </a:blip>
          <a:srcRect t="12502" b="12495"/>
          <a:stretch/>
        </p:blipFill>
        <p:spPr>
          <a:xfrm>
            <a:off x="0" y="0"/>
            <a:ext cx="9144000" cy="5143500"/>
          </a:xfrm>
          <a:prstGeom prst="rect">
            <a:avLst/>
          </a:prstGeom>
        </p:spPr>
      </p:pic>
    </p:spTree>
  </p:cSld>
  <p:clrMapOvr>
    <a:masterClrMapping/>
  </p:clrMapOvr>
</p:sld>
</file>

<file path=ppt/theme/theme1.xml><?xml version="1.0" encoding="utf-8"?>
<a:theme xmlns:a="http://schemas.openxmlformats.org/drawingml/2006/main"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82A7A0F5-5CD8-466C-849A-321905EFE9FD}"/>
</file>

<file path=customXml/itemProps2.xml><?xml version="1.0" encoding="utf-8"?>
<ds:datastoreItem xmlns:ds="http://schemas.openxmlformats.org/officeDocument/2006/customXml" ds:itemID="{007F6A0D-A725-4BC7-B031-C1C25C7B99DF}"/>
</file>

<file path=customXml/itemProps3.xml><?xml version="1.0" encoding="utf-8"?>
<ds:datastoreItem xmlns:ds="http://schemas.openxmlformats.org/officeDocument/2006/customXml" ds:itemID="{F09A238E-336C-4327-879D-2E87BA50BE7E}"/>
</file>

<file path=docProps/app.xml><?xml version="1.0" encoding="utf-8"?>
<Properties xmlns="http://schemas.openxmlformats.org/officeDocument/2006/extended-properties" xmlns:vt="http://schemas.openxmlformats.org/officeDocument/2006/docPropsVTypes">
  <TotalTime>0</TotalTime>
  <Words>430</Words>
  <Application>Microsoft Office PowerPoint</Application>
  <PresentationFormat>Diavoorstelling (16:9)</PresentationFormat>
  <Paragraphs>41</Paragraphs>
  <Slides>27</Slides>
  <Notes>27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27</vt:i4>
      </vt:variant>
    </vt:vector>
  </HeadingPairs>
  <TitlesOfParts>
    <vt:vector size="31" baseType="lpstr">
      <vt:lpstr>Open Sans</vt:lpstr>
      <vt:lpstr>PT Serif</vt:lpstr>
      <vt:lpstr>Arial</vt:lpstr>
      <vt:lpstr>SERV – Zelf training geven</vt:lpstr>
      <vt:lpstr>al doende leren </vt:lpstr>
      <vt:lpstr>Introductie</vt:lpstr>
      <vt:lpstr>Wat kan je nu dat je bijvoorbeeld een jaar geleden nog niet kon?  Hoe komt het dat je dit nu kan?  Hoe heb je je deze vaardigheid eigen gemaakt?</vt:lpstr>
      <vt:lpstr>Wanneer heb jij voor het laatst iets bijgeleerd op de werkvloer?  Wat heb je geleerd?  Hoe?  Wie was betrokken?</vt:lpstr>
      <vt:lpstr>Stel: Je zal zelf een hele tijd afwezig zijn op het werk en een collega zal jouw job overnemen.  Hoe kan hij/zij de job het makkelijkst leren?</vt:lpstr>
      <vt:lpstr>De laatste keer dat je een probleem had, hoe ben je toen tot een oplossing gekomen?  Heb je hulp gekregen?  Hoe?</vt:lpstr>
      <vt:lpstr>Geef een overzicht van alle mogelijke leerplaatsen en leermomenten binnen jouw organisatie. Denk breed.  Welke benut je al? Welke nog niet? Waarom?</vt:lpstr>
      <vt:lpstr>Knopen</vt:lpstr>
      <vt:lpstr>PowerPoint-presentatie</vt:lpstr>
      <vt:lpstr>Leercultuur</vt:lpstr>
      <vt:lpstr>Invullijst</vt:lpstr>
      <vt:lpstr>Over fouten maken</vt:lpstr>
      <vt:lpstr>Welke fouten heb je het laatste jaar gemaakt op het werk? Wat heb je hieruit geleerd? Ben je zelf tot oplossingen kunnen komen? Waarom wel/niet?</vt:lpstr>
      <vt:lpstr>Hoe was de reactie van je omgeving (bijvoorbeeld van een leidinggevende, collega’s, partners, klanten, etc.)? Welke reactie hielp je om te leren uit je fouten? Welke reactie niet?</vt:lpstr>
      <vt:lpstr>Uitspraken</vt:lpstr>
      <vt:lpstr>  Uitspraken</vt:lpstr>
      <vt:lpstr>‘Al doende leren dat gaat niet bij ons, we kunnen ons geen fouten permitteren.’</vt:lpstr>
      <vt:lpstr>‘Al doende leren is vooral nuttig voor jobs waarbij je met de handen moet werken.’</vt:lpstr>
      <vt:lpstr>‘De beste leerschool is erin gegooid worden en leren zwemmen.’</vt:lpstr>
      <vt:lpstr>‘Hoe heb je dit nu zo fout kunnen laten lopen, Neyo? Je had het beter aan een expert overgelaten. Je gaat toch zomaar niet van start zonder echt te weten wat je moet doen.’</vt:lpstr>
      <vt:lpstr>‘Neem jij de procedures door, Anton. Pas het toe op het dossier en dan zien we wel waar we uitkomen.’</vt:lpstr>
      <vt:lpstr>  Vragen</vt:lpstr>
      <vt:lpstr>Hoe ziet leren eruit in jouw organisatie? Hoe kan je in jouw organisatie informeel of al doende leren? Maak een overzicht van mogelijke leermomenten op de werkvloer. Wie is hierbij betrokken?</vt:lpstr>
      <vt:lpstr>Geef een voorbeeld hoe je zelf iets al doende geleerd hebt. Hoe heb jij/de organisatie dit aangepakt? Wat was hierbij belangrijk?</vt:lpstr>
      <vt:lpstr>Mag en durf jij fouten maken op de werkvloer? Waar wel? Waar niet?</vt:lpstr>
      <vt:lpstr>Wat kan helpen om (nog meer) een leercultuur te krijgen op het werk?</vt:lpstr>
      <vt:lpstr>Afsluiter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 doende leren </dc:title>
  <cp:lastModifiedBy>Tom Seymoens</cp:lastModifiedBy>
  <cp:revision>1</cp:revision>
  <dcterms:modified xsi:type="dcterms:W3CDTF">2023-08-11T13:59:36Z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